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handoutMasterIdLst>
    <p:handoutMasterId r:id="rId25"/>
  </p:handoutMasterIdLst>
  <p:sldIdLst>
    <p:sldId id="256" r:id="rId2"/>
    <p:sldId id="257" r:id="rId3"/>
    <p:sldId id="284" r:id="rId4"/>
    <p:sldId id="266" r:id="rId5"/>
    <p:sldId id="265" r:id="rId6"/>
    <p:sldId id="285" r:id="rId7"/>
    <p:sldId id="264" r:id="rId8"/>
    <p:sldId id="271" r:id="rId9"/>
    <p:sldId id="272" r:id="rId10"/>
    <p:sldId id="273" r:id="rId11"/>
    <p:sldId id="270" r:id="rId12"/>
    <p:sldId id="267" r:id="rId13"/>
    <p:sldId id="268" r:id="rId14"/>
    <p:sldId id="258" r:id="rId15"/>
    <p:sldId id="259" r:id="rId16"/>
    <p:sldId id="260" r:id="rId17"/>
    <p:sldId id="261" r:id="rId18"/>
    <p:sldId id="262" r:id="rId19"/>
    <p:sldId id="263" r:id="rId20"/>
    <p:sldId id="277" r:id="rId21"/>
    <p:sldId id="286" r:id="rId22"/>
    <p:sldId id="275" r:id="rId23"/>
    <p:sldId id="274" r:id="rId2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7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5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lanilha_do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lanilha_do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3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/>
              <a:t>SEGURADOS POR ÓRGÃO 2019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3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32756167979002626"/>
          <c:y val="0.17837780694079908"/>
          <c:w val="0.40598797025371836"/>
          <c:h val="0.67664661708953056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0.18328455818022757"/>
                  <c:y val="1.2731481481481396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2373337707786529"/>
                  <c:y val="0.17173957421988917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7306517935258089"/>
                  <c:y val="4.2970253718285133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21059711286089239"/>
                  <c:y val="-0.10538094196558763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11071937882764657"/>
                  <c:y val="-9.8330781568970543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8.8044838145231841E-2"/>
                  <c:y val="-0.10813247302420531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Plan1!$A$1:$A$6</c:f>
              <c:strCache>
                <c:ptCount val="6"/>
                <c:pt idx="0">
                  <c:v>PREFEITURA</c:v>
                </c:pt>
                <c:pt idx="1">
                  <c:v>CÂMARA</c:v>
                </c:pt>
                <c:pt idx="2">
                  <c:v>IPMM</c:v>
                </c:pt>
                <c:pt idx="3">
                  <c:v>PLASSMA</c:v>
                </c:pt>
                <c:pt idx="4">
                  <c:v>APOSENTADOS</c:v>
                </c:pt>
                <c:pt idx="5">
                  <c:v>PENSIONISTAS</c:v>
                </c:pt>
              </c:strCache>
            </c:strRef>
          </c:cat>
          <c:val>
            <c:numRef>
              <c:f>Plan1!$B$1:$B$6</c:f>
              <c:numCache>
                <c:formatCode>General</c:formatCode>
                <c:ptCount val="6"/>
                <c:pt idx="0">
                  <c:v>806</c:v>
                </c:pt>
                <c:pt idx="1">
                  <c:v>3</c:v>
                </c:pt>
                <c:pt idx="2">
                  <c:v>7</c:v>
                </c:pt>
                <c:pt idx="3">
                  <c:v>6</c:v>
                </c:pt>
                <c:pt idx="4">
                  <c:v>311</c:v>
                </c:pt>
                <c:pt idx="5">
                  <c:v>120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800"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b="1"/>
              <a:t>EVOLUÇÃO</a:t>
            </a:r>
            <a:r>
              <a:rPr lang="pt-BR" b="1" baseline="0"/>
              <a:t> DO SALDO FINANCEIRO EM 2019</a:t>
            </a:r>
            <a:endParaRPr lang="pt-BR" b="1"/>
          </a:p>
        </c:rich>
      </c:tx>
      <c:layout>
        <c:manualLayout>
          <c:xMode val="edge"/>
          <c:yMode val="edge"/>
          <c:x val="4.2479859068549314E-2"/>
          <c:y val="1.714801890872888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Plan1!$B$138:$B$142</c:f>
              <c:strCache>
                <c:ptCount val="5"/>
                <c:pt idx="0">
                  <c:v>JANEIRO</c:v>
                </c:pt>
                <c:pt idx="1">
                  <c:v>MARÇO</c:v>
                </c:pt>
                <c:pt idx="2">
                  <c:v>JUNHO</c:v>
                </c:pt>
                <c:pt idx="3">
                  <c:v>OUTUBRO</c:v>
                </c:pt>
                <c:pt idx="4">
                  <c:v>DEZEMBRO</c:v>
                </c:pt>
              </c:strCache>
            </c:strRef>
          </c:cat>
          <c:val>
            <c:numRef>
              <c:f>Plan1!$C$138:$C$142</c:f>
              <c:numCache>
                <c:formatCode>"R$"\ #,##0.00</c:formatCode>
                <c:ptCount val="5"/>
                <c:pt idx="0">
                  <c:v>39423624.780000001</c:v>
                </c:pt>
                <c:pt idx="1">
                  <c:v>38427565.560000002</c:v>
                </c:pt>
                <c:pt idx="2">
                  <c:v>38706308.299999997</c:v>
                </c:pt>
                <c:pt idx="3">
                  <c:v>38881080.899999999</c:v>
                </c:pt>
                <c:pt idx="4">
                  <c:v>37776605.82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68767904"/>
        <c:axId val="1168772800"/>
      </c:lineChart>
      <c:catAx>
        <c:axId val="1168767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168772800"/>
        <c:crosses val="autoZero"/>
        <c:auto val="1"/>
        <c:lblAlgn val="ctr"/>
        <c:lblOffset val="100"/>
        <c:noMultiLvlLbl val="0"/>
      </c:catAx>
      <c:valAx>
        <c:axId val="1168772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R$&quot;\ 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168767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356B73-1511-4C06-859B-C6A216473C25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59477B-2145-4BF1-B946-E162B16229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7817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B0D2-6D29-4C49-966B-07C333F7289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1DC1-3AD2-4A9A-9869-36C67B77C4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8798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B0D2-6D29-4C49-966B-07C333F7289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1DC1-3AD2-4A9A-9869-36C67B77C4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0179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B0D2-6D29-4C49-966B-07C333F7289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1DC1-3AD2-4A9A-9869-36C67B77C4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5892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B0D2-6D29-4C49-966B-07C333F7289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1DC1-3AD2-4A9A-9869-36C67B77C4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0773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B0D2-6D29-4C49-966B-07C333F7289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1DC1-3AD2-4A9A-9869-36C67B77C4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8990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B0D2-6D29-4C49-966B-07C333F7289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1DC1-3AD2-4A9A-9869-36C67B77C4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1655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B0D2-6D29-4C49-966B-07C333F7289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1DC1-3AD2-4A9A-9869-36C67B77C4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7534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B0D2-6D29-4C49-966B-07C333F7289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1DC1-3AD2-4A9A-9869-36C67B77C4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8630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B0D2-6D29-4C49-966B-07C333F7289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1DC1-3AD2-4A9A-9869-36C67B77C4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0799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B0D2-6D29-4C49-966B-07C333F7289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1DC1-3AD2-4A9A-9869-36C67B77C4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8763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B0D2-6D29-4C49-966B-07C333F7289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1DC1-3AD2-4A9A-9869-36C67B77C4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1323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8B0D2-6D29-4C49-966B-07C333F72893}" type="datetimeFigureOut">
              <a:rPr lang="pt-BR" smtClean="0"/>
              <a:t>19/11/2020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B1DC1-3AD2-4A9A-9869-36C67B77C4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7783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#_Toc38978164"/><Relationship Id="rId13" Type="http://schemas.openxmlformats.org/officeDocument/2006/relationships/hyperlink" Target="#_Toc38978169"/><Relationship Id="rId3" Type="http://schemas.openxmlformats.org/officeDocument/2006/relationships/hyperlink" Target="#_Toc38978159"/><Relationship Id="rId7" Type="http://schemas.openxmlformats.org/officeDocument/2006/relationships/hyperlink" Target="#_Toc38978163"/><Relationship Id="rId12" Type="http://schemas.openxmlformats.org/officeDocument/2006/relationships/hyperlink" Target="#_Toc38978168"/><Relationship Id="rId17" Type="http://schemas.openxmlformats.org/officeDocument/2006/relationships/image" Target="../media/image2.png"/><Relationship Id="rId2" Type="http://schemas.openxmlformats.org/officeDocument/2006/relationships/hyperlink" Target="#_Toc38978158"/><Relationship Id="rId16" Type="http://schemas.openxmlformats.org/officeDocument/2006/relationships/hyperlink" Target="#_Toc38978172"/><Relationship Id="rId1" Type="http://schemas.openxmlformats.org/officeDocument/2006/relationships/slideLayout" Target="../slideLayouts/slideLayout2.xml"/><Relationship Id="rId6" Type="http://schemas.openxmlformats.org/officeDocument/2006/relationships/hyperlink" Target="#_Toc38978162"/><Relationship Id="rId11" Type="http://schemas.openxmlformats.org/officeDocument/2006/relationships/hyperlink" Target="#_Toc38978167"/><Relationship Id="rId5" Type="http://schemas.openxmlformats.org/officeDocument/2006/relationships/hyperlink" Target="#_Toc38978161"/><Relationship Id="rId15" Type="http://schemas.openxmlformats.org/officeDocument/2006/relationships/hyperlink" Target="#_Toc38978171"/><Relationship Id="rId10" Type="http://schemas.openxmlformats.org/officeDocument/2006/relationships/hyperlink" Target="#_Toc38978166"/><Relationship Id="rId4" Type="http://schemas.openxmlformats.org/officeDocument/2006/relationships/hyperlink" Target="#_Toc38978160"/><Relationship Id="rId9" Type="http://schemas.openxmlformats.org/officeDocument/2006/relationships/hyperlink" Target="#_Toc38978165"/><Relationship Id="rId14" Type="http://schemas.openxmlformats.org/officeDocument/2006/relationships/hyperlink" Target="#_Toc38978170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#_Toc38978159"/><Relationship Id="rId7" Type="http://schemas.openxmlformats.org/officeDocument/2006/relationships/hyperlink" Target="http://ipmm.sc.gov.br/wp-content/uploads/2016/10/Lei-ordinaria-1957-1994-Mafra-SC-consolidada.pdf" TargetMode="External"/><Relationship Id="rId2" Type="http://schemas.openxmlformats.org/officeDocument/2006/relationships/hyperlink" Target="#_Toc38978158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hyperlink" Target="#_Toc38978161"/><Relationship Id="rId4" Type="http://schemas.openxmlformats.org/officeDocument/2006/relationships/hyperlink" Target="#_Toc38978160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#_Toc38978161"/><Relationship Id="rId2" Type="http://schemas.openxmlformats.org/officeDocument/2006/relationships/hyperlink" Target="#_Toc38978160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#_Toc38978162"/><Relationship Id="rId2" Type="http://schemas.openxmlformats.org/officeDocument/2006/relationships/hyperlink" Target="#_Toc38978161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#_Toc38978163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#_Toc38978164"/><Relationship Id="rId2" Type="http://schemas.openxmlformats.org/officeDocument/2006/relationships/hyperlink" Target="#_Toc38978161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#_Toc38978165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#_Toc38978171"/><Relationship Id="rId3" Type="http://schemas.openxmlformats.org/officeDocument/2006/relationships/hyperlink" Target="#_Toc38978166"/><Relationship Id="rId7" Type="http://schemas.openxmlformats.org/officeDocument/2006/relationships/hyperlink" Target="#_Toc38978170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hyperlink" Target="#_Toc38978169"/><Relationship Id="rId5" Type="http://schemas.openxmlformats.org/officeDocument/2006/relationships/hyperlink" Target="#_Toc38978168"/><Relationship Id="rId4" Type="http://schemas.openxmlformats.org/officeDocument/2006/relationships/hyperlink" Target="#_Toc38978167"/><Relationship Id="rId9" Type="http://schemas.openxmlformats.org/officeDocument/2006/relationships/hyperlink" Target="#_Toc38978172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chart" Target="../charts/char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93617" y="4848204"/>
            <a:ext cx="10474037" cy="1033983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latin typeface="Century Gothic" panose="020B0502020202020204" pitchFamily="34" charset="0"/>
              </a:rPr>
              <a:t>PRESTAÇÃO DE CONTAS 2019</a:t>
            </a:r>
            <a:endParaRPr lang="pt-BR" b="1" dirty="0">
              <a:latin typeface="Century Gothic" panose="020B0502020202020204" pitchFamily="34" charset="0"/>
            </a:endParaRPr>
          </a:p>
        </p:txBody>
      </p:sp>
      <p:pic>
        <p:nvPicPr>
          <p:cNvPr id="5" name="Imagem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216" y="538500"/>
            <a:ext cx="5765165" cy="421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50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246924" y="61791"/>
            <a:ext cx="9445321" cy="674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pt-BR" sz="2400" b="1" dirty="0" smtClean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1 </a:t>
            </a:r>
            <a:r>
              <a:rPr lang="pt-BR" sz="2400" b="1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APRESENTAÇÃO</a:t>
            </a:r>
            <a:endParaRPr lang="pt-BR" sz="24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1.1 BREVE HISTÓRICO</a:t>
            </a:r>
            <a:endParaRPr lang="pt-BR" sz="24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1.2 EQUIPE DE TRABALHO</a:t>
            </a:r>
            <a:endParaRPr lang="pt-BR" sz="24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pt-BR" sz="2400" b="1" dirty="0"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  <a:hlinkClick r:id="rId5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b="1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2 AÇÕES REALIZADAS</a:t>
            </a:r>
            <a:endParaRPr lang="pt-BR" sz="24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2.1 PRÓ-GESTÃO</a:t>
            </a:r>
            <a:endParaRPr lang="pt-BR" sz="24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7"/>
              </a:rPr>
              <a:t>2.2 COMPENSAÇÃO PREVIDENCIÁRIA</a:t>
            </a:r>
            <a:endParaRPr lang="pt-BR" sz="24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8"/>
              </a:rPr>
              <a:t>2.3 IMÓVEIS - REGULARIZAÇÃO</a:t>
            </a:r>
            <a:endParaRPr lang="pt-BR" sz="24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9"/>
              </a:rPr>
              <a:t>2.4 REFORMA DA PREVIDÊNCIA</a:t>
            </a:r>
            <a:endParaRPr lang="pt-BR" sz="24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pt-BR" sz="2400" b="1" dirty="0"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  <a:hlinkClick r:id="rId1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b="1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0"/>
              </a:rPr>
              <a:t>3 MOVIMENTAÇÃO DE RECURSOS</a:t>
            </a:r>
            <a:endParaRPr lang="pt-BR" sz="24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1"/>
              </a:rPr>
              <a:t>3.1 GESTÃO PREVIDENCIÁRIA</a:t>
            </a:r>
            <a:endParaRPr lang="pt-BR" sz="24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2"/>
              </a:rPr>
              <a:t>3.1.1 Contribuições Previdenciárias Patronais</a:t>
            </a:r>
            <a:endParaRPr lang="pt-BR" sz="24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3"/>
              </a:rPr>
              <a:t>3.1.2 Taxa de Administração</a:t>
            </a:r>
            <a:endParaRPr lang="pt-BR" sz="24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4"/>
              </a:rPr>
              <a:t>3.2 GESTÃO ORÇAMENTÁRIA FINANCEIRA</a:t>
            </a:r>
            <a:endParaRPr lang="pt-BR" sz="24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5"/>
              </a:rPr>
              <a:t>3.2.1 Resumo dos Resultados</a:t>
            </a:r>
            <a:endParaRPr lang="pt-BR" sz="24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pt-BR" sz="2400" b="1" dirty="0"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  <a:hlinkClick r:id="rId16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b="1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6"/>
              </a:rPr>
              <a:t>4 PERSPECTIVAS PARA 2020</a:t>
            </a:r>
            <a:endParaRPr lang="pt-BR" sz="2400" dirty="0">
              <a:latin typeface="Century Gothic" panose="020B0502020202020204" pitchFamily="34" charset="0"/>
            </a:endParaRPr>
          </a:p>
        </p:txBody>
      </p:sp>
      <p:pic>
        <p:nvPicPr>
          <p:cNvPr id="5" name="Imagem 4"/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665" y="615789"/>
            <a:ext cx="3615012" cy="264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82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219970" y="2186"/>
            <a:ext cx="5433185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endParaRPr lang="pt-BR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b="1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1 APRESENTAÇÃO</a:t>
            </a:r>
            <a:endParaRPr lang="pt-BR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1.1 BREVE HISTÓRICO</a:t>
            </a:r>
            <a:endParaRPr lang="pt-BR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1.2 EQUIPE DE TRABALHO</a:t>
            </a:r>
            <a:endParaRPr lang="pt-BR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pt-BR" b="1" dirty="0"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  <a:hlinkClick r:id="rId5"/>
            </a:endParaRPr>
          </a:p>
        </p:txBody>
      </p:sp>
      <p:pic>
        <p:nvPicPr>
          <p:cNvPr id="3" name="Imagem 2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821" y="631800"/>
            <a:ext cx="2900780" cy="1901661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997527" y="2533461"/>
            <a:ext cx="10609118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 INSTITUTO DE PREVIDÊNCIA DO MUNICÍPIO DE MAFRA – IPMM, entidade autárquica com personalidade jurídica de direito público, foi criado pela 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Lei Municipal n° 1.957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de 28 de fevereiro de 1994, com a finalidade de supervisionar e administrar o fundo previdenciário dos servidores efetivos, ou seja, aqueles que ingressaram no serviço público mediante concurso.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autarquia é composta por uma Diretoria Executiva, um Conselho de Administração, um Conselho Fiscal e um Comitê de Investimentos. Portanto, o IPMM é administrado de forma colegiada, cabendo as funções deliberativas ao Conselho de Administração e as funções gerenciais e operacionais à Diretoria Executiva. O Conselho Fiscal e o Comitê de Investimentos completam a estrutura do Instituto.</a:t>
            </a:r>
            <a:endParaRPr lang="pt-BR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95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013363" y="-274089"/>
            <a:ext cx="6889173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endParaRPr lang="pt-BR" sz="36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3600" dirty="0" smtClean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1.2 </a:t>
            </a:r>
            <a:r>
              <a:rPr lang="pt-BR" sz="3600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EQUIPE DE TRABALHO</a:t>
            </a:r>
            <a:endParaRPr lang="pt-BR" sz="3600" dirty="0">
              <a:latin typeface="Century Gothic" panose="020B0502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pt-BR" sz="3600" b="1" dirty="0"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  <a:hlinkClick r:id="rId3"/>
            </a:endParaRPr>
          </a:p>
        </p:txBody>
      </p:sp>
      <p:pic>
        <p:nvPicPr>
          <p:cNvPr id="3" name="Imagem 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76" y="174600"/>
            <a:ext cx="1653870" cy="1093091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748394" y="1949866"/>
            <a:ext cx="488152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562225" algn="l"/>
                <a:tab pos="3981450" algn="l"/>
              </a:tabLst>
            </a:pP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b="1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Conselho </a:t>
            </a:r>
            <a:r>
              <a:rPr lang="pt-BR" sz="14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Fiscal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Jonas Schultz – Presidente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Claudiomar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Zatera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Altamiro José Severino </a:t>
            </a: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Bauer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endParaRPr lang="pt-BR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b="1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Comitê </a:t>
            </a:r>
            <a:r>
              <a:rPr lang="pt-BR" sz="14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Investimentos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Nailor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Lis – Presidente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Gisele Oliveira da Costa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Crisley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Maria </a:t>
            </a: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Fuchs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Eliane </a:t>
            </a: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Grossl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t-BR" sz="14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Deretti</a:t>
            </a:r>
            <a:endParaRPr lang="pt-BR" sz="14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</a:rPr>
              <a:t>João 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</a:rPr>
              <a:t>Carlos </a:t>
            </a: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</a:rPr>
              <a:t>Landoski</a:t>
            </a:r>
            <a:endParaRPr lang="pt-BR" sz="1400" dirty="0"/>
          </a:p>
        </p:txBody>
      </p:sp>
      <p:sp>
        <p:nvSpPr>
          <p:cNvPr id="6" name="Retângulo 5"/>
          <p:cNvSpPr/>
          <p:nvPr/>
        </p:nvSpPr>
        <p:spPr>
          <a:xfrm>
            <a:off x="-264637" y="1465118"/>
            <a:ext cx="4843879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b="1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Diretoria </a:t>
            </a:r>
            <a:r>
              <a:rPr lang="pt-BR" sz="14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Executiva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Carlos Otávio Senff – Diretor Presidente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Luis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Alfredo Nader - Assessor Jurídico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Ana Heloisa Varela - Gerente Financeira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Rafaelly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Ostrovski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Gerente Administrativa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Conselho Administrativo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Maysa Pimentel </a:t>
            </a: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Dzus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Presidente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Rosemari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Barbosa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Jaqueline Fátima </a:t>
            </a: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Previatti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Veiga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Estela Maris Bergamini Machado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Dircelia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Pilz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Mazur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Ricardo Bergamini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Eroni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Terezinha Machado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Joyce Zanetti Silva</a:t>
            </a:r>
            <a:endParaRPr lang="pt-BR" sz="1400" dirty="0"/>
          </a:p>
        </p:txBody>
      </p:sp>
      <p:pic>
        <p:nvPicPr>
          <p:cNvPr id="7" name="Imagem 6"/>
          <p:cNvPicPr/>
          <p:nvPr/>
        </p:nvPicPr>
        <p:blipFill rotWithShape="1">
          <a:blip r:embed="rId5"/>
          <a:srcRect l="14057" t="23519" r="46825" b="10385"/>
          <a:stretch/>
        </p:blipFill>
        <p:spPr bwMode="auto">
          <a:xfrm>
            <a:off x="6457950" y="1010607"/>
            <a:ext cx="5676900" cy="53943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1886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61681" y="547003"/>
            <a:ext cx="11380046" cy="569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pt-BR" b="1" dirty="0" smtClean="0"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2 </a:t>
            </a:r>
            <a:r>
              <a:rPr lang="pt-BR" b="1" dirty="0"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AÇÕES REALIZADAS</a:t>
            </a:r>
            <a:endParaRPr lang="pt-BR" dirty="0"/>
          </a:p>
          <a:p>
            <a:pPr marL="0" indent="0" algn="just">
              <a:lnSpc>
                <a:spcPct val="100000"/>
              </a:lnSpc>
              <a:buNone/>
            </a:pPr>
            <a:r>
              <a:rPr lang="pt-BR" dirty="0"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2.1 PRÓ-GESTÃO</a:t>
            </a:r>
            <a:endParaRPr lang="pt-BR" dirty="0"/>
          </a:p>
          <a:p>
            <a:pPr algn="just">
              <a:lnSpc>
                <a:spcPct val="100000"/>
              </a:lnSpc>
              <a:buFontTx/>
              <a:buChar char="-"/>
            </a:pPr>
            <a:r>
              <a:rPr lang="pt-BR" dirty="0" smtClean="0"/>
              <a:t>O </a:t>
            </a:r>
            <a:r>
              <a:rPr lang="pt-BR" dirty="0"/>
              <a:t>IPMM aderiu ao Programa </a:t>
            </a:r>
            <a:r>
              <a:rPr lang="pt-BR" dirty="0" smtClean="0"/>
              <a:t>da SPREV em novembro/2019;</a:t>
            </a:r>
          </a:p>
          <a:p>
            <a:pPr algn="just">
              <a:lnSpc>
                <a:spcPct val="100000"/>
              </a:lnSpc>
              <a:buFontTx/>
              <a:buChar char="-"/>
            </a:pPr>
            <a:r>
              <a:rPr lang="pt-BR" dirty="0" smtClean="0"/>
              <a:t>Auditoria para certificação em dezembro/2020.</a:t>
            </a:r>
            <a:endParaRPr lang="pt-BR" dirty="0"/>
          </a:p>
          <a:p>
            <a:pPr marL="0" indent="0" algn="just">
              <a:lnSpc>
                <a:spcPct val="100000"/>
              </a:lnSpc>
              <a:buNone/>
            </a:pPr>
            <a:endParaRPr lang="pt-BR" dirty="0" smtClean="0">
              <a:ea typeface="Calibri" panose="020F0502020204030204" pitchFamily="34" charset="0"/>
              <a:cs typeface="Arial" panose="020B0604020202020204" pitchFamily="34" charset="0"/>
              <a:hlinkClick r:id="rId4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dirty="0" smtClean="0"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2.2 </a:t>
            </a:r>
            <a:r>
              <a:rPr lang="pt-BR" dirty="0"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COMPENSAÇÃO </a:t>
            </a:r>
            <a:r>
              <a:rPr lang="pt-BR" dirty="0" smtClean="0"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PREVIDENCIÁRIA</a:t>
            </a:r>
            <a:endParaRPr lang="pt-BR" dirty="0" smtClean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dirty="0" smtClean="0"/>
              <a:t>- Treinamento para OPERADOR DO COMPREV;</a:t>
            </a:r>
          </a:p>
          <a:p>
            <a:pPr algn="just">
              <a:lnSpc>
                <a:spcPct val="100000"/>
              </a:lnSpc>
              <a:buFontTx/>
              <a:buChar char="-"/>
            </a:pPr>
            <a:r>
              <a:rPr lang="pt-BR" dirty="0" smtClean="0"/>
              <a:t>Levantamento de dados relacionados ao IPESC/ IPREV;</a:t>
            </a:r>
          </a:p>
          <a:p>
            <a:pPr algn="just">
              <a:lnSpc>
                <a:spcPct val="100000"/>
              </a:lnSpc>
              <a:buFontTx/>
              <a:buChar char="-"/>
            </a:pPr>
            <a:r>
              <a:rPr lang="pt-BR" dirty="0" smtClean="0"/>
              <a:t>Parceria com o SINDISERV para ação coletiva </a:t>
            </a:r>
            <a:r>
              <a:rPr lang="pt-BR" sz="2400" dirty="0" smtClean="0"/>
              <a:t>para obtenção </a:t>
            </a:r>
            <a:r>
              <a:rPr lang="pt-BR" dirty="0" smtClean="0"/>
              <a:t>do CTC;</a:t>
            </a:r>
          </a:p>
          <a:p>
            <a:pPr algn="just">
              <a:lnSpc>
                <a:spcPct val="100000"/>
              </a:lnSpc>
              <a:buFontTx/>
              <a:buChar char="-"/>
            </a:pPr>
            <a:r>
              <a:rPr lang="pt-BR" dirty="0" smtClean="0"/>
              <a:t>Digitalização dos processos de aposentadoria e encaminhamento ao TCE/SC para homologação e posterior compensação </a:t>
            </a:r>
            <a:r>
              <a:rPr lang="pt-BR" dirty="0" smtClean="0"/>
              <a:t>previdenciária;</a:t>
            </a:r>
            <a:endParaRPr lang="pt-BR" dirty="0" smtClean="0"/>
          </a:p>
          <a:p>
            <a:pPr algn="just">
              <a:lnSpc>
                <a:spcPct val="100000"/>
              </a:lnSpc>
              <a:buFontTx/>
              <a:buChar char="-"/>
            </a:pPr>
            <a:r>
              <a:rPr lang="pt-BR" i="1" dirty="0" smtClean="0"/>
              <a:t>Montante recuperado </a:t>
            </a:r>
            <a:r>
              <a:rPr lang="pt-BR" i="1" dirty="0" smtClean="0"/>
              <a:t>- </a:t>
            </a:r>
            <a:r>
              <a:rPr lang="pt-BR" sz="2400" i="1" dirty="0" smtClean="0"/>
              <a:t>2019 (R$ 344.982,50), </a:t>
            </a:r>
            <a:r>
              <a:rPr lang="pt-BR" sz="2400" i="1" dirty="0"/>
              <a:t>2020 (R$ </a:t>
            </a:r>
            <a:r>
              <a:rPr lang="pt-BR" sz="2400" i="1" dirty="0" smtClean="0"/>
              <a:t>577.549,75) + </a:t>
            </a:r>
            <a:r>
              <a:rPr lang="pt-BR" sz="2000" i="1" dirty="0" smtClean="0"/>
              <a:t>67%</a:t>
            </a:r>
            <a:r>
              <a:rPr lang="pt-BR" i="1" dirty="0" smtClean="0"/>
              <a:t>;</a:t>
            </a:r>
            <a:endParaRPr lang="pt-BR" i="1" dirty="0" smtClean="0"/>
          </a:p>
          <a:p>
            <a:pPr algn="just">
              <a:lnSpc>
                <a:spcPct val="100000"/>
              </a:lnSpc>
              <a:buFontTx/>
              <a:buChar char="-"/>
            </a:pPr>
            <a:r>
              <a:rPr lang="pt-BR" i="1" dirty="0" smtClean="0"/>
              <a:t>Possibilidades </a:t>
            </a:r>
            <a:r>
              <a:rPr lang="pt-BR" i="1" dirty="0" smtClean="0"/>
              <a:t>2021 – regulação do COMPREV – SPREV.</a:t>
            </a:r>
            <a:endParaRPr lang="pt-BR" i="1" dirty="0" smtClean="0"/>
          </a:p>
        </p:txBody>
      </p:sp>
      <p:pic>
        <p:nvPicPr>
          <p:cNvPr id="3" name="Imagem 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112" y="331559"/>
            <a:ext cx="1155106" cy="73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3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569498" y="186438"/>
            <a:ext cx="11047537" cy="637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pt-BR" sz="2400" b="1" dirty="0" smtClean="0"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2 </a:t>
            </a:r>
            <a:r>
              <a:rPr lang="pt-BR" sz="2400" b="1" dirty="0"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AÇÕES REALIZADAS</a:t>
            </a:r>
            <a:endParaRPr lang="pt-BR" sz="2400" dirty="0"/>
          </a:p>
          <a:p>
            <a:pPr marL="0" indent="0" algn="just">
              <a:lnSpc>
                <a:spcPct val="100000"/>
              </a:lnSpc>
              <a:buNone/>
            </a:pPr>
            <a:endParaRPr lang="pt-BR" sz="2400" dirty="0"/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dirty="0"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2.3 IMÓVEIS </a:t>
            </a:r>
            <a:r>
              <a:rPr lang="pt-BR" sz="2400" dirty="0" smtClean="0"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– REGULARIZAÇÃO</a:t>
            </a:r>
            <a:endParaRPr lang="pt-BR" sz="2400" dirty="0" smtClean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b="1" dirty="0" smtClean="0">
                <a:cs typeface="Arial" panose="020B0604020202020204" pitchFamily="34" charset="0"/>
              </a:rPr>
              <a:t>TUTÃO </a:t>
            </a:r>
            <a:r>
              <a:rPr lang="pt-BR" sz="2400" dirty="0" smtClean="0">
                <a:cs typeface="Arial" panose="020B0604020202020204" pitchFamily="34" charset="0"/>
              </a:rPr>
              <a:t>– Fase de desmembramento e transferência para o IPMM. Processo se encontra no 1 Cartório de Registro de Imóveis;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b="1" dirty="0" smtClean="0">
                <a:cs typeface="Arial" panose="020B0604020202020204" pitchFamily="34" charset="0"/>
              </a:rPr>
              <a:t>CENTRO DE SERVIÇOS </a:t>
            </a:r>
            <a:r>
              <a:rPr lang="pt-BR" sz="2400" dirty="0" smtClean="0">
                <a:cs typeface="Arial" panose="020B0604020202020204" pitchFamily="34" charset="0"/>
              </a:rPr>
              <a:t>– Fase de desmembramento e transferência para o IPMM. </a:t>
            </a:r>
            <a:r>
              <a:rPr lang="pt-BR" sz="2400" dirty="0">
                <a:cs typeface="Arial" panose="020B0604020202020204" pitchFamily="34" charset="0"/>
              </a:rPr>
              <a:t>Processo se encontra no </a:t>
            </a:r>
            <a:r>
              <a:rPr lang="pt-BR" sz="2400" dirty="0" smtClean="0">
                <a:cs typeface="Arial" panose="020B0604020202020204" pitchFamily="34" charset="0"/>
              </a:rPr>
              <a:t>2 </a:t>
            </a:r>
            <a:r>
              <a:rPr lang="pt-BR" sz="2400" dirty="0">
                <a:cs typeface="Arial" panose="020B0604020202020204" pitchFamily="34" charset="0"/>
              </a:rPr>
              <a:t>Cartório de Registro de </a:t>
            </a:r>
            <a:r>
              <a:rPr lang="pt-BR" sz="2400" dirty="0" smtClean="0">
                <a:cs typeface="Arial" panose="020B0604020202020204" pitchFamily="34" charset="0"/>
              </a:rPr>
              <a:t>Imóveis. Ação de cobrança de aluguéis atrasados já foi protocolada;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b="1" dirty="0" smtClean="0">
                <a:cs typeface="Arial" panose="020B0604020202020204" pitchFamily="34" charset="0"/>
              </a:rPr>
              <a:t>MERCADO MUNICIPAL </a:t>
            </a:r>
            <a:r>
              <a:rPr lang="pt-BR" sz="2400" dirty="0" smtClean="0">
                <a:cs typeface="Arial" panose="020B0604020202020204" pitchFamily="34" charset="0"/>
              </a:rPr>
              <a:t>– Fase de ajustes e averbação do imóvel na matrícula. Após regularização, encaminhamento de PL para transferência ao IPMM. </a:t>
            </a:r>
            <a:endParaRPr lang="pt-BR" sz="2400" dirty="0"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pt-BR" sz="2400" dirty="0"/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dirty="0"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2.4 REFORMA DA </a:t>
            </a:r>
            <a:r>
              <a:rPr lang="pt-BR" sz="2400" dirty="0" smtClean="0"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PREVIDÊNCIA</a:t>
            </a:r>
            <a:r>
              <a:rPr lang="pt-BR" sz="2400" u="sng" dirty="0" smtClean="0"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t-BR" sz="2400" b="1" u="sng" dirty="0" smtClean="0">
                <a:solidFill>
                  <a:srgbClr val="0070C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– EC 103/2019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dirty="0" smtClean="0">
                <a:cs typeface="Arial" panose="020B0604020202020204" pitchFamily="34" charset="0"/>
              </a:rPr>
              <a:t>- O PL encaminhado ao Legislativo com ajuste nas alíquotas foi rejeitado em agosto/2020, e foi submetido novamente em outubro, não sendo colocado em pauta, mesmo com a Notificação do MPC/SC.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pt-BR" sz="2400" dirty="0" smtClean="0">
                <a:cs typeface="Arial" panose="020B0604020202020204" pitchFamily="34" charset="0"/>
              </a:rPr>
              <a:t>- Os demais ajustes foram apresentados em Workshop promovido pelo IPMM, mas não foram discutidos pelo </a:t>
            </a:r>
            <a:r>
              <a:rPr lang="pt-BR" sz="2400" dirty="0" smtClean="0">
                <a:cs typeface="Arial" panose="020B0604020202020204" pitchFamily="34" charset="0"/>
              </a:rPr>
              <a:t>Executivo e </a:t>
            </a:r>
            <a:r>
              <a:rPr lang="pt-BR" sz="2400" dirty="0" smtClean="0">
                <a:cs typeface="Arial" panose="020B0604020202020204" pitchFamily="34" charset="0"/>
              </a:rPr>
              <a:t>Legislativo</a:t>
            </a:r>
            <a:r>
              <a:rPr lang="pt-BR" sz="2400" dirty="0" smtClean="0">
                <a:cs typeface="Arial" panose="020B0604020202020204" pitchFamily="34" charset="0"/>
              </a:rPr>
              <a:t>. </a:t>
            </a:r>
            <a:endParaRPr lang="pt-BR" sz="2400" dirty="0"/>
          </a:p>
        </p:txBody>
      </p:sp>
      <p:pic>
        <p:nvPicPr>
          <p:cNvPr id="3" name="Imagem 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112" y="331559"/>
            <a:ext cx="1155106" cy="73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20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821" y="631800"/>
            <a:ext cx="2900780" cy="1901661"/>
          </a:xfrm>
          <a:prstGeom prst="rect">
            <a:avLst/>
          </a:prstGeom>
        </p:spPr>
      </p:pic>
      <p:sp>
        <p:nvSpPr>
          <p:cNvPr id="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073407" y="139360"/>
            <a:ext cx="7513542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  <a:tab pos="57531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endParaRPr lang="pt-BR" b="1" dirty="0">
              <a:ea typeface="Calibri" panose="020F0502020204030204" pitchFamily="34" charset="0"/>
              <a:cs typeface="Arial" panose="020B0604020202020204" pitchFamily="34" charset="0"/>
              <a:hlinkClick r:id="rId3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pt-BR" b="1" dirty="0"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3 MOVIMENTAÇÃO DE RECURSOS</a:t>
            </a:r>
            <a:endParaRPr lang="pt-BR" dirty="0"/>
          </a:p>
          <a:p>
            <a:pPr marL="0" indent="0" algn="just">
              <a:lnSpc>
                <a:spcPct val="100000"/>
              </a:lnSpc>
              <a:buNone/>
            </a:pPr>
            <a:r>
              <a:rPr lang="pt-BR" dirty="0"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3.1 GESTÃO PREVIDENCIÁRIA</a:t>
            </a:r>
            <a:endParaRPr lang="pt-BR" dirty="0"/>
          </a:p>
          <a:p>
            <a:pPr marL="0" indent="0" algn="just">
              <a:lnSpc>
                <a:spcPct val="100000"/>
              </a:lnSpc>
              <a:buNone/>
            </a:pPr>
            <a:r>
              <a:rPr lang="pt-BR" dirty="0"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3.1.1 Contribuições Previdenciárias Patronais</a:t>
            </a:r>
            <a:endParaRPr lang="pt-BR" dirty="0"/>
          </a:p>
          <a:p>
            <a:pPr marL="0" indent="0" algn="just">
              <a:lnSpc>
                <a:spcPct val="100000"/>
              </a:lnSpc>
              <a:buNone/>
            </a:pPr>
            <a:r>
              <a:rPr lang="pt-BR" dirty="0"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3.1.2 Taxa de Administração</a:t>
            </a:r>
            <a:endParaRPr lang="pt-BR" dirty="0"/>
          </a:p>
          <a:p>
            <a:pPr marL="0" indent="0" algn="just">
              <a:lnSpc>
                <a:spcPct val="100000"/>
              </a:lnSpc>
              <a:buNone/>
            </a:pPr>
            <a:r>
              <a:rPr lang="pt-BR" dirty="0">
                <a:ea typeface="Calibri" panose="020F0502020204030204" pitchFamily="34" charset="0"/>
                <a:cs typeface="Arial" panose="020B0604020202020204" pitchFamily="34" charset="0"/>
                <a:hlinkClick r:id="rId7"/>
              </a:rPr>
              <a:t>3.2 GESTÃO ORÇAMENTÁRIA FINANCEIRA</a:t>
            </a:r>
            <a:endParaRPr lang="pt-BR" dirty="0"/>
          </a:p>
          <a:p>
            <a:pPr marL="0" indent="0" algn="just">
              <a:lnSpc>
                <a:spcPct val="100000"/>
              </a:lnSpc>
              <a:buNone/>
            </a:pPr>
            <a:r>
              <a:rPr lang="pt-BR" dirty="0">
                <a:ea typeface="Calibri" panose="020F0502020204030204" pitchFamily="34" charset="0"/>
                <a:cs typeface="Arial" panose="020B0604020202020204" pitchFamily="34" charset="0"/>
                <a:hlinkClick r:id="rId8"/>
              </a:rPr>
              <a:t>3.2.1 Resumo dos Resultados</a:t>
            </a:r>
            <a:endParaRPr lang="pt-BR" dirty="0"/>
          </a:p>
          <a:p>
            <a:pPr marL="0" indent="0" algn="just">
              <a:lnSpc>
                <a:spcPct val="100000"/>
              </a:lnSpc>
              <a:buNone/>
            </a:pPr>
            <a:endParaRPr lang="pt-BR" b="1" dirty="0">
              <a:ea typeface="Calibri" panose="020F0502020204030204" pitchFamily="34" charset="0"/>
              <a:cs typeface="Arial" panose="020B0604020202020204" pitchFamily="34" charset="0"/>
              <a:hlinkClick r:id="rId9"/>
            </a:endParaRPr>
          </a:p>
        </p:txBody>
      </p:sp>
    </p:spTree>
    <p:extLst>
      <p:ext uri="{BB962C8B-B14F-4D97-AF65-F5344CB8AC3E}">
        <p14:creationId xmlns:p14="http://schemas.microsoft.com/office/powerpoint/2010/main" val="10645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89"/>
          <a:stretch/>
        </p:blipFill>
        <p:spPr bwMode="auto">
          <a:xfrm>
            <a:off x="1255595" y="0"/>
            <a:ext cx="10140287" cy="68580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911927" y="6211669"/>
            <a:ext cx="9639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/>
              <a:t>SEGURADOS DO PLANO PREVIDENCIÁRIO 2019</a:t>
            </a: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m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72" y="350780"/>
            <a:ext cx="717137" cy="52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21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39" y="269824"/>
            <a:ext cx="1524061" cy="1205685"/>
          </a:xfrm>
          <a:prstGeom prst="rect">
            <a:avLst/>
          </a:prstGeom>
        </p:spPr>
      </p:pic>
      <p:graphicFrame>
        <p:nvGraphicFramePr>
          <p:cNvPr id="4" name="Gráfico 3"/>
          <p:cNvGraphicFramePr/>
          <p:nvPr>
            <p:extLst>
              <p:ext uri="{D42A27DB-BD31-4B8C-83A1-F6EECF244321}">
                <p14:modId xmlns:p14="http://schemas.microsoft.com/office/powerpoint/2010/main" val="2745218718"/>
              </p:ext>
            </p:extLst>
          </p:nvPr>
        </p:nvGraphicFramePr>
        <p:xfrm>
          <a:off x="2213263" y="0"/>
          <a:ext cx="9372601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6737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35" y="321249"/>
            <a:ext cx="985715" cy="593151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468275" y="94200"/>
            <a:ext cx="51732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u="sng" dirty="0">
                <a:latin typeface="Arial" panose="020B0604020202020204" pitchFamily="34" charset="0"/>
                <a:ea typeface="Calibri" panose="020F0502020204030204" pitchFamily="34" charset="0"/>
              </a:rPr>
              <a:t>GESTÃO </a:t>
            </a:r>
            <a:r>
              <a:rPr lang="pt-BR" sz="3600" b="1" u="sng" dirty="0">
                <a:latin typeface="Arial" panose="020B0604020202020204" pitchFamily="34" charset="0"/>
                <a:ea typeface="Calibri" panose="020F0502020204030204" pitchFamily="34" charset="0"/>
              </a:rPr>
              <a:t>PREVIDENCIÁRIA</a:t>
            </a:r>
            <a:endParaRPr lang="pt-BR" b="1" u="sng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518250" y="914400"/>
            <a:ext cx="9849405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pt-BR" sz="2000" b="1" dirty="0">
                <a:ea typeface="Calibri" panose="020F0502020204030204" pitchFamily="34" charset="0"/>
                <a:cs typeface="Arial" panose="020B0604020202020204" pitchFamily="34" charset="0"/>
              </a:rPr>
              <a:t>Total de Benefícios vigentes concedidos IPMM – de 1994 a </a:t>
            </a:r>
            <a:r>
              <a:rPr lang="pt-BR" sz="2000" b="1" dirty="0" smtClean="0">
                <a:ea typeface="Calibri" panose="020F0502020204030204" pitchFamily="34" charset="0"/>
                <a:cs typeface="Arial" panose="020B0604020202020204" pitchFamily="34" charset="0"/>
              </a:rPr>
              <a:t>out/2020</a:t>
            </a:r>
            <a:endParaRPr lang="pt-BR" sz="2000" dirty="0"/>
          </a:p>
          <a:p>
            <a:endParaRPr lang="pt-BR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276754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141" y="1333681"/>
            <a:ext cx="7222607" cy="320714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7141" y="4709364"/>
            <a:ext cx="7212800" cy="139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17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34" y="442019"/>
            <a:ext cx="1123737" cy="851943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978325" y="60076"/>
            <a:ext cx="10046899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tabLst>
                <a:tab pos="6629400" algn="l"/>
                <a:tab pos="6858000" algn="l"/>
                <a:tab pos="7086600" algn="l"/>
                <a:tab pos="7315200" algn="l"/>
              </a:tabLst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pt-BR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pt-BR" sz="3600" dirty="0">
                <a:latin typeface="Arial" panose="020B0604020202020204" pitchFamily="34" charset="0"/>
                <a:ea typeface="Calibri" panose="020F0502020204030204" pitchFamily="34" charset="0"/>
              </a:rPr>
              <a:t>	A legislação federal </a:t>
            </a:r>
            <a:r>
              <a:rPr lang="pt-BR" sz="3600" b="1" dirty="0">
                <a:latin typeface="Arial" panose="020B0604020202020204" pitchFamily="34" charset="0"/>
                <a:ea typeface="Calibri" panose="020F0502020204030204" pitchFamily="34" charset="0"/>
              </a:rPr>
              <a:t>exige um estudo que tem como objetivo determinar os custos atuais do sistema</a:t>
            </a:r>
            <a:r>
              <a:rPr lang="pt-BR" sz="3600" dirty="0">
                <a:latin typeface="Arial" panose="020B0604020202020204" pitchFamily="34" charset="0"/>
                <a:ea typeface="Calibri" panose="020F0502020204030204" pitchFamily="34" charset="0"/>
              </a:rPr>
              <a:t>, calcular as provisões matemáticas necessárias a aferir o resultado atuarial do RPPS.</a:t>
            </a:r>
            <a:endParaRPr lang="pt-BR" sz="3600" dirty="0"/>
          </a:p>
        </p:txBody>
      </p:sp>
      <p:sp>
        <p:nvSpPr>
          <p:cNvPr id="6" name="Retângulo 5"/>
          <p:cNvSpPr/>
          <p:nvPr/>
        </p:nvSpPr>
        <p:spPr>
          <a:xfrm>
            <a:off x="532534" y="3846754"/>
            <a:ext cx="114271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3200" dirty="0" smtClean="0">
                <a:latin typeface="Arial" panose="020B0604020202020204" pitchFamily="34" charset="0"/>
                <a:ea typeface="Calibri" panose="020F0502020204030204" pitchFamily="34" charset="0"/>
              </a:rPr>
              <a:t>Analisando </a:t>
            </a:r>
            <a:r>
              <a:rPr lang="pt-BR" sz="3200" dirty="0">
                <a:latin typeface="Arial" panose="020B0604020202020204" pitchFamily="34" charset="0"/>
                <a:ea typeface="Calibri" panose="020F0502020204030204" pitchFamily="34" charset="0"/>
              </a:rPr>
              <a:t>os resultados das avaliações atuariais anuais relativas aos três últimos 03 exercícios, temos as seguintes variações entre as receitas e despesas estimadas e as efetivamente executadas.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160230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/>
          <a:srcRect l="20779" t="12555" r="21272" b="12445"/>
          <a:stretch/>
        </p:blipFill>
        <p:spPr>
          <a:xfrm>
            <a:off x="1780674" y="10391"/>
            <a:ext cx="9424738" cy="6858000"/>
          </a:xfrm>
          <a:prstGeom prst="rect">
            <a:avLst/>
          </a:prstGeom>
        </p:spPr>
      </p:pic>
      <p:cxnSp>
        <p:nvCxnSpPr>
          <p:cNvPr id="9" name="Conector de seta reta 8"/>
          <p:cNvCxnSpPr/>
          <p:nvPr/>
        </p:nvCxnSpPr>
        <p:spPr>
          <a:xfrm>
            <a:off x="657727" y="3641557"/>
            <a:ext cx="1187116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de seta reta 10"/>
          <p:cNvCxnSpPr/>
          <p:nvPr/>
        </p:nvCxnSpPr>
        <p:spPr>
          <a:xfrm>
            <a:off x="665749" y="5751098"/>
            <a:ext cx="1187116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Elipse 11"/>
          <p:cNvSpPr/>
          <p:nvPr/>
        </p:nvSpPr>
        <p:spPr>
          <a:xfrm>
            <a:off x="6934407" y="401053"/>
            <a:ext cx="1985005" cy="46522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Imagem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16" y="345232"/>
            <a:ext cx="1123737" cy="85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34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/>
          <a:srcRect l="18559" t="16940" r="19177" b="11131"/>
          <a:stretch/>
        </p:blipFill>
        <p:spPr>
          <a:xfrm>
            <a:off x="1155032" y="0"/>
            <a:ext cx="10558812" cy="6858000"/>
          </a:xfrm>
          <a:prstGeom prst="rect">
            <a:avLst/>
          </a:prstGeom>
        </p:spPr>
      </p:pic>
      <p:cxnSp>
        <p:nvCxnSpPr>
          <p:cNvPr id="5" name="Conector de seta reta 4"/>
          <p:cNvCxnSpPr/>
          <p:nvPr/>
        </p:nvCxnSpPr>
        <p:spPr>
          <a:xfrm>
            <a:off x="-48121" y="3513220"/>
            <a:ext cx="1187116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de seta reta 5"/>
          <p:cNvCxnSpPr/>
          <p:nvPr/>
        </p:nvCxnSpPr>
        <p:spPr>
          <a:xfrm>
            <a:off x="4" y="5678902"/>
            <a:ext cx="1187116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/>
          <p:cNvSpPr/>
          <p:nvPr/>
        </p:nvSpPr>
        <p:spPr>
          <a:xfrm>
            <a:off x="7511919" y="272719"/>
            <a:ext cx="1985005" cy="35292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Imagem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53" y="199672"/>
            <a:ext cx="1123737" cy="85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05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/>
          <a:srcRect l="11902" t="14309" r="12888" b="11349"/>
          <a:stretch/>
        </p:blipFill>
        <p:spPr>
          <a:xfrm>
            <a:off x="377000" y="184477"/>
            <a:ext cx="11719730" cy="6513096"/>
          </a:xfrm>
          <a:prstGeom prst="rect">
            <a:avLst/>
          </a:prstGeom>
        </p:spPr>
      </p:pic>
      <p:cxnSp>
        <p:nvCxnSpPr>
          <p:cNvPr id="5" name="Conector de seta reta 4"/>
          <p:cNvCxnSpPr/>
          <p:nvPr/>
        </p:nvCxnSpPr>
        <p:spPr>
          <a:xfrm>
            <a:off x="-592262" y="5695126"/>
            <a:ext cx="1187116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de seta reta 5"/>
          <p:cNvCxnSpPr/>
          <p:nvPr/>
        </p:nvCxnSpPr>
        <p:spPr>
          <a:xfrm>
            <a:off x="-625248" y="3669625"/>
            <a:ext cx="1187116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ipse 6"/>
          <p:cNvSpPr/>
          <p:nvPr/>
        </p:nvSpPr>
        <p:spPr>
          <a:xfrm>
            <a:off x="7592136" y="385011"/>
            <a:ext cx="1985005" cy="32084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Imagem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59" y="91814"/>
            <a:ext cx="779318" cy="58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3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09599" y="1287051"/>
            <a:ext cx="11053011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3600" dirty="0">
                <a:latin typeface="Gotham Rounded Book"/>
                <a:ea typeface="Calibri" panose="020F0502020204030204" pitchFamily="34" charset="0"/>
                <a:cs typeface="Calibri" panose="020F0502020204030204" pitchFamily="34" charset="0"/>
              </a:rPr>
              <a:t>	Isto exposto, o resultado apurado para a última avaliação atuarial remontou a um </a:t>
            </a:r>
            <a:r>
              <a:rPr lang="pt-BR" sz="3600" b="1" dirty="0">
                <a:latin typeface="Gotham Rounded Book"/>
                <a:ea typeface="Calibri" panose="020F0502020204030204" pitchFamily="34" charset="0"/>
                <a:cs typeface="Calibri" panose="020F0502020204030204" pitchFamily="34" charset="0"/>
              </a:rPr>
              <a:t>déficit atuarial no valor de R$ 116.976.071,45</a:t>
            </a:r>
            <a:r>
              <a:rPr lang="pt-BR" sz="3600" dirty="0">
                <a:latin typeface="Gotham Rounded Book"/>
                <a:ea typeface="Calibri" panose="020F0502020204030204" pitchFamily="34" charset="0"/>
                <a:cs typeface="Calibri" panose="020F0502020204030204" pitchFamily="34" charset="0"/>
              </a:rPr>
              <a:t>, considerado as alíquotas normais de contribuição de 11,00% dos segurados e de 16,00% do Ente Federativo.</a:t>
            </a:r>
            <a:endParaRPr lang="pt-BR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68" y="227651"/>
            <a:ext cx="1155106" cy="73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43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7791" y="40107"/>
            <a:ext cx="9871364" cy="641160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0418624" y="6369627"/>
            <a:ext cx="1211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/>
              <a:t>2019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 rot="16200000">
            <a:off x="-1528162" y="2915746"/>
            <a:ext cx="642560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pt-BR" sz="3600" b="1" dirty="0">
                <a:ea typeface="Calibri" panose="020F0502020204030204" pitchFamily="34" charset="0"/>
                <a:cs typeface="Arial" panose="020B0604020202020204" pitchFamily="34" charset="0"/>
              </a:rPr>
              <a:t>Evolução </a:t>
            </a:r>
            <a:r>
              <a:rPr lang="pt-BR" sz="3600" b="1" dirty="0" smtClean="0">
                <a:ea typeface="Calibri" panose="020F0502020204030204" pitchFamily="34" charset="0"/>
                <a:cs typeface="Arial" panose="020B0604020202020204" pitchFamily="34" charset="0"/>
              </a:rPr>
              <a:t>dos RESULTADOS</a:t>
            </a:r>
            <a:endParaRPr lang="pt-BR" sz="2400" dirty="0"/>
          </a:p>
        </p:txBody>
      </p:sp>
      <p:pic>
        <p:nvPicPr>
          <p:cNvPr id="11" name="Imagem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68" y="227651"/>
            <a:ext cx="1155106" cy="73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89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197418" y="151899"/>
            <a:ext cx="86773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b="1" u="sng" dirty="0">
                <a:latin typeface="Century Gothic" panose="020B0502020202020204" pitchFamily="34" charset="0"/>
                <a:ea typeface="Calibri" panose="020F0502020204030204" pitchFamily="34" charset="0"/>
              </a:rPr>
              <a:t>GESTÃO ORÇAMENTÁRIA FINANCEIRA 2019</a:t>
            </a:r>
            <a:endParaRPr lang="pt-BR" sz="3200" b="1" u="sng" dirty="0">
              <a:latin typeface="Century Gothic" panose="020B0502020202020204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33138" y="755466"/>
            <a:ext cx="1148614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1500"/>
              </a:spcBef>
            </a:pPr>
            <a:r>
              <a:rPr lang="pt-BR" sz="2400" b="1" u="sng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Taxa de Administração</a:t>
            </a:r>
          </a:p>
          <a:p>
            <a:r>
              <a:rPr lang="pt-BR" sz="2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</a:t>
            </a:r>
            <a:r>
              <a:rPr lang="pt-BR" sz="2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relação a taxa de Administração (2%), aponta-se que o repasse vem sendo realizado mensalmente; A Taxa de Administração é a fonte de receita com os qual são realizados os pagamentos das atividades do IPMM, desde o pagamento de aluguel, salários, compra de bens móveis permanentes, etc. </a:t>
            </a:r>
            <a:endParaRPr lang="pt-BR" sz="2400" dirty="0"/>
          </a:p>
        </p:txBody>
      </p:sp>
      <p:pic>
        <p:nvPicPr>
          <p:cNvPr id="11268" name="Imagem 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418" y="2987695"/>
            <a:ext cx="7208110" cy="1619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Conector de seta reta 11"/>
          <p:cNvCxnSpPr/>
          <p:nvPr/>
        </p:nvCxnSpPr>
        <p:spPr>
          <a:xfrm>
            <a:off x="914302" y="3174321"/>
            <a:ext cx="1187116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ixaDeTexto 10"/>
          <p:cNvSpPr txBox="1"/>
          <p:nvPr/>
        </p:nvSpPr>
        <p:spPr>
          <a:xfrm>
            <a:off x="433138" y="4607662"/>
            <a:ext cx="114861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Em 2019, o valor de R</a:t>
            </a:r>
            <a:r>
              <a:rPr lang="pt-BR" sz="2400" dirty="0"/>
              <a:t>$ 806.000,00 </a:t>
            </a:r>
            <a:r>
              <a:rPr lang="pt-BR" sz="2400" dirty="0" smtClean="0"/>
              <a:t>o </a:t>
            </a:r>
            <a:r>
              <a:rPr lang="pt-BR" sz="2400" dirty="0"/>
              <a:t>valor não foi o suficiente para fazer frente as despesas administrativas do Instituto, sendo claramente necessária a utilização de valores da reserva da taxa de administração poupado em anos anteriores. </a:t>
            </a:r>
            <a:r>
              <a:rPr lang="pt-BR" sz="2400" dirty="0" smtClean="0"/>
              <a:t>Em 2020, a base de cálculo foi revisada e a partir de Julho/2020 (TCE) o valor mensal é de aproximadamente R$ 92.000,00. Ou seja, o IPMM tem melhores condições de aprimorar sua estrutura e serviços.</a:t>
            </a:r>
            <a:endParaRPr lang="pt-BR" sz="2400" dirty="0"/>
          </a:p>
        </p:txBody>
      </p:sp>
      <p:pic>
        <p:nvPicPr>
          <p:cNvPr id="8" name="Imagem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68" y="227651"/>
            <a:ext cx="1155106" cy="73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22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/>
          <a:srcRect l="10070" t="33194" r="80092" b="36170"/>
          <a:stretch/>
        </p:blipFill>
        <p:spPr>
          <a:xfrm>
            <a:off x="8190701" y="600663"/>
            <a:ext cx="3869163" cy="6150471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74774" y="0"/>
            <a:ext cx="6829114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6629400" algn="l"/>
                <a:tab pos="6858000" algn="l"/>
                <a:tab pos="7086600" algn="l"/>
                <a:tab pos="7315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pt-BR" sz="2800" b="1" u="sng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Evolução </a:t>
            </a:r>
            <a:r>
              <a:rPr lang="pt-BR" sz="2800" b="1" u="sng" dirty="0" smtClean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Saldo </a:t>
            </a:r>
            <a:r>
              <a:rPr lang="pt-BR" sz="2800" b="1" u="sng" dirty="0"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Financeiro - ano 2019</a:t>
            </a:r>
            <a:endParaRPr lang="pt-BR" sz="2800" u="sng" dirty="0">
              <a:latin typeface="Century Gothic" panose="020B0502020202020204" pitchFamily="34" charset="0"/>
            </a:endParaRPr>
          </a:p>
          <a:p>
            <a:endParaRPr lang="pt-BR" u="sng" dirty="0">
              <a:latin typeface="Century Gothic" panose="020B0502020202020204" pitchFamily="34" charset="0"/>
            </a:endParaRPr>
          </a:p>
        </p:txBody>
      </p:sp>
      <p:pic>
        <p:nvPicPr>
          <p:cNvPr id="14337" name="Imagem 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53" y="465459"/>
            <a:ext cx="6861005" cy="2079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Gráfico 6"/>
          <p:cNvGraphicFramePr/>
          <p:nvPr>
            <p:extLst>
              <p:ext uri="{D42A27DB-BD31-4B8C-83A1-F6EECF244321}">
                <p14:modId xmlns:p14="http://schemas.microsoft.com/office/powerpoint/2010/main" val="791276765"/>
              </p:ext>
            </p:extLst>
          </p:nvPr>
        </p:nvGraphicFramePr>
        <p:xfrm>
          <a:off x="359452" y="2525796"/>
          <a:ext cx="6861005" cy="4246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5" name="Imagem 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294" y="2900351"/>
            <a:ext cx="1442163" cy="95467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098011" y="77443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latin typeface="Century Gothic" panose="020B0502020202020204" pitchFamily="34" charset="0"/>
              </a:rPr>
              <a:t>Ano -2020</a:t>
            </a:r>
            <a:endParaRPr lang="pt-BR" sz="28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63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88758" y="160422"/>
            <a:ext cx="119032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2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rentabilidade acumulada no período de 2019 alcançou 12,8978% no ano, superando a meta de 10,7497% ao ano, que representa o INPC + 6% ao ano. </a:t>
            </a:r>
            <a:endParaRPr lang="pt-BR" sz="2400" dirty="0"/>
          </a:p>
        </p:txBody>
      </p:sp>
      <p:pic>
        <p:nvPicPr>
          <p:cNvPr id="5" name="Imagem 4"/>
          <p:cNvPicPr/>
          <p:nvPr/>
        </p:nvPicPr>
        <p:blipFill rotWithShape="1">
          <a:blip r:embed="rId2"/>
          <a:srcRect r="3448"/>
          <a:stretch/>
        </p:blipFill>
        <p:spPr bwMode="auto">
          <a:xfrm>
            <a:off x="1164417" y="1066604"/>
            <a:ext cx="10296756" cy="57186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Imagem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1412214"/>
            <a:ext cx="1155106" cy="73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94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61474" y="76244"/>
            <a:ext cx="105936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pt-BR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Verifica-se que o déficit do ano de 2019 </a:t>
            </a:r>
            <a:r>
              <a:rPr lang="pt-BR" sz="24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só não foi maior </a:t>
            </a:r>
            <a:r>
              <a:rPr lang="pt-BR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 função do resultado decorrente das aplicações financeiras.</a:t>
            </a:r>
            <a:endParaRPr lang="pt-BR" sz="2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/>
          <p:nvPr/>
        </p:nvPicPr>
        <p:blipFill>
          <a:blip r:embed="rId2"/>
          <a:stretch>
            <a:fillRect/>
          </a:stretch>
        </p:blipFill>
        <p:spPr>
          <a:xfrm>
            <a:off x="954020" y="1276573"/>
            <a:ext cx="10692548" cy="5429029"/>
          </a:xfrm>
          <a:prstGeom prst="rect">
            <a:avLst/>
          </a:prstGeom>
        </p:spPr>
      </p:pic>
      <p:pic>
        <p:nvPicPr>
          <p:cNvPr id="4" name="Imagem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68" y="227651"/>
            <a:ext cx="1155106" cy="73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94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987" y="259773"/>
            <a:ext cx="11828604" cy="6328063"/>
          </a:xfrm>
          <a:prstGeom prst="rect">
            <a:avLst/>
          </a:prstGeom>
        </p:spPr>
      </p:pic>
      <p:pic>
        <p:nvPicPr>
          <p:cNvPr id="19" name="Imagem 1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230" y="82958"/>
            <a:ext cx="536925" cy="35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70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12192000" cy="7363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</a:pPr>
            <a:r>
              <a:rPr lang="pt-BR" sz="9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pt-BR" sz="9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lnSpc>
                <a:spcPct val="150000"/>
              </a:lnSpc>
            </a:pPr>
            <a:r>
              <a:rPr lang="pt-BR" sz="9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pt-BR" sz="3600" b="1" u="sng" kern="0" cap="all" dirty="0">
                <a:latin typeface="Century Gothic" panose="020B0502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PERSPECTIVAS PARA 2020</a:t>
            </a:r>
            <a:endParaRPr lang="pt-BR" sz="3600" b="1" u="sng" kern="0" cap="all" dirty="0"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tabLst>
                <a:tab pos="457200" algn="l"/>
              </a:tabLst>
            </a:pPr>
            <a:r>
              <a:rPr lang="x-none" sz="9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pt-BR" sz="900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              </a:t>
            </a:r>
            <a:r>
              <a:rPr lang="pt-BR" sz="2800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Perspectivas </a:t>
            </a:r>
            <a:r>
              <a:rPr lang="pt-BR" sz="28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econômicas e reforma da </a:t>
            </a:r>
            <a:r>
              <a:rPr lang="pt-BR" sz="2800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previdência, COVID</a:t>
            </a:r>
            <a:endParaRPr lang="pt-BR" sz="2800" u="sng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907415" indent="449580" algn="just">
              <a:lnSpc>
                <a:spcPct val="150000"/>
              </a:lnSpc>
            </a:pPr>
            <a:r>
              <a:rPr lang="pt-BR" sz="2800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Reforma </a:t>
            </a:r>
            <a:r>
              <a:rPr lang="pt-BR" sz="28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 Previdência – Emenda </a:t>
            </a:r>
            <a:r>
              <a:rPr lang="pt-BR" sz="2800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Constitucional (    22,22%)</a:t>
            </a:r>
            <a:endParaRPr lang="pt-BR" sz="2800" u="sng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7415" indent="449580" algn="just">
              <a:lnSpc>
                <a:spcPct val="150000"/>
              </a:lnSpc>
            </a:pPr>
            <a:r>
              <a:rPr lang="pt-BR" sz="28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Imóveis </a:t>
            </a:r>
            <a:r>
              <a:rPr lang="pt-BR" sz="2800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IPMM, aluguel Centro Serviços </a:t>
            </a:r>
            <a:r>
              <a:rPr lang="pt-BR" sz="2400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(ação R$ 1.012.000,00)</a:t>
            </a:r>
            <a:endParaRPr lang="pt-BR" sz="2800" u="sng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907415" indent="449580" algn="just">
              <a:lnSpc>
                <a:spcPct val="150000"/>
              </a:lnSpc>
            </a:pPr>
            <a:r>
              <a:rPr lang="pt-BR" sz="28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Aporte referente ao ano de 2019 </a:t>
            </a:r>
            <a:r>
              <a:rPr lang="pt-BR" sz="2800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terreno (PL)</a:t>
            </a:r>
            <a:endParaRPr lang="pt-BR" sz="2800" u="sng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907415" indent="449580" algn="just">
              <a:lnSpc>
                <a:spcPct val="150000"/>
              </a:lnSpc>
            </a:pPr>
            <a:r>
              <a:rPr lang="pt-BR" sz="2800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COMPREV </a:t>
            </a:r>
            <a:r>
              <a:rPr lang="pt-BR" sz="2400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(expectativa R$ 700.000,00 ano)</a:t>
            </a:r>
            <a:endParaRPr lang="pt-BR" sz="2800" u="sng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907415" indent="449580" algn="just">
              <a:lnSpc>
                <a:spcPct val="150000"/>
              </a:lnSpc>
            </a:pPr>
            <a:r>
              <a:rPr lang="pt-BR" sz="2800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Pró-Gestão </a:t>
            </a:r>
            <a:r>
              <a:rPr lang="pt-BR" sz="2400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(auditoria de certificação em dez/20)</a:t>
            </a:r>
            <a:endParaRPr lang="pt-BR" sz="2800" u="sng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907415" indent="449580" algn="just">
              <a:lnSpc>
                <a:spcPct val="150000"/>
              </a:lnSpc>
            </a:pPr>
            <a:r>
              <a:rPr lang="pt-BR" sz="28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Repasses Cota Patronal </a:t>
            </a:r>
            <a:r>
              <a:rPr lang="pt-BR" sz="2400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(atrasados R</a:t>
            </a:r>
            <a:r>
              <a:rPr lang="pt-BR" sz="24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$ </a:t>
            </a:r>
            <a:r>
              <a:rPr lang="pt-BR" sz="2400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2.000.000,00 até dez/20)</a:t>
            </a:r>
            <a:endParaRPr lang="pt-BR" sz="2800" u="sng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907415" indent="449580" algn="just">
              <a:lnSpc>
                <a:spcPct val="150000"/>
              </a:lnSpc>
            </a:pPr>
            <a:r>
              <a:rPr lang="pt-BR" sz="2800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Reforma Administrativa do IPMM</a:t>
            </a:r>
          </a:p>
          <a:p>
            <a:pPr marL="907415" indent="449580" algn="just">
              <a:lnSpc>
                <a:spcPct val="150000"/>
              </a:lnSpc>
            </a:pPr>
            <a:r>
              <a:rPr lang="pt-BR" sz="2800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Revisão da infraestrutura – sede, TI, LGPD, contratações</a:t>
            </a:r>
            <a:endParaRPr lang="pt-BR" sz="2800" u="sng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907415" indent="449580" algn="just">
              <a:lnSpc>
                <a:spcPct val="150000"/>
              </a:lnSpc>
            </a:pPr>
            <a:endParaRPr lang="pt-BR" sz="9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30" y="280215"/>
            <a:ext cx="1170770" cy="873176"/>
          </a:xfrm>
          <a:prstGeom prst="rect">
            <a:avLst/>
          </a:prstGeom>
        </p:spPr>
      </p:pic>
      <p:sp>
        <p:nvSpPr>
          <p:cNvPr id="4" name="Seta para cima 3"/>
          <p:cNvSpPr/>
          <p:nvPr/>
        </p:nvSpPr>
        <p:spPr>
          <a:xfrm>
            <a:off x="9715500" y="1911926"/>
            <a:ext cx="176645" cy="31172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952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55965" y="370504"/>
            <a:ext cx="1041169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7415" indent="-228600" algn="ctr">
              <a:lnSpc>
                <a:spcPct val="150000"/>
              </a:lnSpc>
            </a:pPr>
            <a:r>
              <a:rPr lang="pt-BR" sz="20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EQUIPE </a:t>
            </a:r>
            <a:r>
              <a:rPr lang="pt-BR" sz="2000" b="1" u="sng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ATUAL DO </a:t>
            </a:r>
            <a:r>
              <a:rPr lang="pt-BR" sz="20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IPMM</a:t>
            </a:r>
            <a:endParaRPr lang="pt-BR" sz="20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7415" indent="-228600" algn="ctr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pt-BR" sz="20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7415" indent="-228600" algn="ctr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Carlos Otávio </a:t>
            </a:r>
            <a:r>
              <a:rPr lang="pt-BR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Senff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Diretor Presidente</a:t>
            </a:r>
            <a:endParaRPr lang="pt-BR" sz="20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pt-BR" sz="20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Ana Nader 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Assessor Jurídico</a:t>
            </a:r>
            <a:endParaRPr lang="pt-BR" sz="20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Ana Heloisa Varela - Gerente Financeira</a:t>
            </a:r>
            <a:endParaRPr lang="pt-BR" sz="20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pt-BR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Rafaelly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t-BR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Ostrovski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Gerente Administrativa</a:t>
            </a:r>
            <a:endParaRPr lang="pt-BR" sz="20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Adriana Lima </a:t>
            </a:r>
            <a:r>
              <a:rPr lang="pt-BR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Jucoske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Chefe de Divisão Administrativo Financeiro </a:t>
            </a:r>
            <a:endParaRPr lang="pt-BR" sz="20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Carina Colaço – Agente Administrativa</a:t>
            </a:r>
            <a:endParaRPr lang="pt-BR" sz="20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Francisco José Gomes Dantas – Auxiliar Administrativo</a:t>
            </a:r>
            <a:endParaRPr lang="pt-BR" sz="20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Tatiane de Oliveira </a:t>
            </a:r>
            <a:r>
              <a:rPr lang="pt-BR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Jarozewski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Auxiliar de </a:t>
            </a:r>
            <a:r>
              <a:rPr lang="pt-BR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Manut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e Conservação</a:t>
            </a:r>
            <a:endParaRPr lang="pt-BR" sz="20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pt-BR" sz="20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Isabela </a:t>
            </a:r>
            <a:r>
              <a:rPr lang="pt-BR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Henning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Estagiária</a:t>
            </a:r>
            <a:endParaRPr lang="pt-BR" sz="20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Osvaldo Neto Dutra - Estagiário</a:t>
            </a:r>
            <a:endParaRPr lang="pt-BR" sz="20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39" y="290606"/>
            <a:ext cx="2365725" cy="148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63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970</TotalTime>
  <Words>686</Words>
  <Application>Microsoft Office PowerPoint</Application>
  <PresentationFormat>Widescreen</PresentationFormat>
  <Paragraphs>131</Paragraphs>
  <Slides>23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Century Gothic</vt:lpstr>
      <vt:lpstr>Gotham Rounded Book</vt:lpstr>
      <vt:lpstr>Times New Roman</vt:lpstr>
      <vt:lpstr>Tema do Office</vt:lpstr>
      <vt:lpstr>PRESTAÇÃO DE CONTAS 2019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PRESTAÇÃO DE CONTAS 2019</dc:title>
  <dc:creator>Cliente</dc:creator>
  <cp:lastModifiedBy>Carlos Senff</cp:lastModifiedBy>
  <cp:revision>59</cp:revision>
  <cp:lastPrinted>2020-11-19T19:55:03Z</cp:lastPrinted>
  <dcterms:created xsi:type="dcterms:W3CDTF">2020-11-08T13:46:22Z</dcterms:created>
  <dcterms:modified xsi:type="dcterms:W3CDTF">2020-11-19T19:56:43Z</dcterms:modified>
</cp:coreProperties>
</file>